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E3CECE"/>
          </a:solidFill>
        </a:fill>
      </a:tcStyle>
    </a:wholeTbl>
    <a:band2H>
      <a:tcTxStyle b="def" i="def"/>
      <a:tcStyle>
        <a:tcBdr/>
        <a:fill>
          <a:solidFill>
            <a:srgbClr val="F1E8E8"/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png>
</file>

<file path=ppt/media/image1.t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1" name="Shape 6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Text"/>
          <p:cNvSpPr txBox="1"/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>
            <a:normAutofit fontScale="100000" lnSpcReduction="0"/>
          </a:bodyPr>
          <a:lstStyle>
            <a:lvl1pPr>
              <a:defRPr sz="5600"/>
            </a:lvl1pPr>
          </a:lstStyle>
          <a:p>
            <a:pPr/>
            <a:r>
              <a:t>Title Text</a:t>
            </a:r>
          </a:p>
        </p:txBody>
      </p:sp>
      <p:sp>
        <p:nvSpPr>
          <p:cNvPr id="26" name="Body Level One…"/>
          <p:cNvSpPr txBox="1"/>
          <p:nvPr>
            <p:ph type="body" idx="1"/>
          </p:nvPr>
        </p:nvSpPr>
        <p:spPr>
          <a:xfrm>
            <a:off x="669726" y="1830585"/>
            <a:ext cx="7804548" cy="4420197"/>
          </a:xfrm>
          <a:prstGeom prst="rect">
            <a:avLst/>
          </a:prstGeom>
        </p:spPr>
        <p:txBody>
          <a:bodyPr lIns="35718" tIns="35718" rIns="35718" bIns="35718" anchor="ctr">
            <a:normAutofit fontScale="100000" lnSpcReduction="0"/>
          </a:bodyPr>
          <a:lstStyle>
            <a:lvl1pPr marL="296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740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185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629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0743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Text"/>
          <p:cNvSpPr txBox="1"/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>
            <a:normAutofit fontScale="100000" lnSpcReduction="0"/>
          </a:bodyPr>
          <a:lstStyle>
            <a:lvl1pPr defTabSz="410765">
              <a:defRPr sz="5600"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idx="1"/>
          </p:nvPr>
        </p:nvSpPr>
        <p:spPr>
          <a:xfrm>
            <a:off x="669726" y="1830585"/>
            <a:ext cx="7804548" cy="4420197"/>
          </a:xfrm>
          <a:prstGeom prst="rect">
            <a:avLst/>
          </a:prstGeom>
        </p:spPr>
        <p:txBody>
          <a:bodyPr lIns="35718" tIns="35718" rIns="35718" bIns="35718" anchor="ctr">
            <a:normAutofit fontScale="100000" lnSpcReduction="0"/>
          </a:bodyPr>
          <a:lstStyle>
            <a:lvl1pPr marL="296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740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185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629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0743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>
            <a:normAutofit fontScale="100000" lnSpcReduction="0"/>
          </a:bodyPr>
          <a:lstStyle>
            <a:lvl1pPr defTabSz="410765">
              <a:defRPr sz="5600">
                <a:solidFill>
                  <a:srgbClr val="8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669726" y="1830585"/>
            <a:ext cx="7804548" cy="4420197"/>
          </a:xfrm>
          <a:prstGeom prst="rect">
            <a:avLst/>
          </a:prstGeom>
        </p:spPr>
        <p:txBody>
          <a:bodyPr lIns="35718" tIns="35718" rIns="35718" bIns="35718" anchor="ctr">
            <a:normAutofit fontScale="100000" lnSpcReduction="0"/>
          </a:bodyPr>
          <a:lstStyle>
            <a:lvl1pPr marL="296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740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185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629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0743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/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>
            <a:normAutofit fontScale="100000" lnSpcReduction="0"/>
          </a:bodyPr>
          <a:lstStyle>
            <a:lvl1pPr defTabSz="410765">
              <a:defRPr b="0" sz="56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3" name="Body Level One…"/>
          <p:cNvSpPr txBox="1"/>
          <p:nvPr>
            <p:ph type="body" idx="1"/>
          </p:nvPr>
        </p:nvSpPr>
        <p:spPr>
          <a:xfrm>
            <a:off x="669726" y="1830585"/>
            <a:ext cx="7804548" cy="4420197"/>
          </a:xfrm>
          <a:prstGeom prst="rect">
            <a:avLst/>
          </a:prstGeom>
        </p:spPr>
        <p:txBody>
          <a:bodyPr lIns="35718" tIns="35718" rIns="35718" bIns="35718" anchor="ctr">
            <a:normAutofit fontScale="100000" lnSpcReduction="0"/>
          </a:bodyPr>
          <a:lstStyle>
            <a:lvl1pPr marL="296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740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185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629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0743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3">
            <a:lumOff val="44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/>
          <p:nvPr>
            <p:ph type="sldNum" sz="quarter" idx="2"/>
          </p:nvPr>
        </p:nvSpPr>
        <p:spPr>
          <a:xfrm>
            <a:off x="6553200" y="6404292"/>
            <a:ext cx="2133600" cy="2692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>
                <a:solidFill>
                  <a:srgbClr val="898989"/>
                </a:solidFill>
                <a:uFill>
                  <a:solidFill>
                    <a:srgbClr val="898989"/>
                  </a:solidFill>
                </a:u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5pPr>
      <a:lvl6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6pPr>
      <a:lvl7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7pPr>
      <a:lvl8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4pPr>
      <a:lvl5pPr marL="22352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5pPr>
      <a:lvl6pPr marL="26924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6pPr>
      <a:lvl7pPr marL="31496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7pPr>
      <a:lvl8pPr marL="36068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8pPr>
      <a:lvl9pPr marL="40640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bcourses.berkeley.edu/courses/1487686/" TargetMode="External"/><Relationship Id="rId3" Type="http://schemas.openxmlformats.org/officeDocument/2006/relationships/hyperlink" Target="https://github.com/braddelong/public-files/blob/master/econ-210a-lecture-6b.pptx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masshist.org/digitaladams/archive/doc?id=L17760331aa" TargetMode="External"/><Relationship Id="rId3" Type="http://schemas.openxmlformats.org/officeDocument/2006/relationships/hyperlink" Target="http://www.nber.org/papers/w19493" TargetMode="External"/><Relationship Id="rId4" Type="http://schemas.openxmlformats.org/officeDocument/2006/relationships/hyperlink" Target="http://www.journals.uchicago.edu/doi/abs/10.1086/649603" TargetMode="External"/><Relationship Id="rId5" Type="http://schemas.openxmlformats.org/officeDocument/2006/relationships/hyperlink" Target="https://pubs.aeaweb.org/doi/pdf/10.1257/aer.20160613" TargetMode="Externa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jstor.org/stable/pdfplus/25098896.pdf" TargetMode="External"/><Relationship Id="rId3" Type="http://schemas.openxmlformats.org/officeDocument/2006/relationships/hyperlink" Target="https://www.masshist.org/digitaladams/archive/doc?id=L17760331aa" TargetMode="External"/><Relationship Id="rId4" Type="http://schemas.openxmlformats.org/officeDocument/2006/relationships/hyperlink" Target="http://www.nber.org/papers/w19493" TargetMode="External"/><Relationship Id="rId5" Type="http://schemas.openxmlformats.org/officeDocument/2006/relationships/hyperlink" Target="http://www.journals.uchicago.edu/doi/abs/10.1086/649603" TargetMode="External"/><Relationship Id="rId6" Type="http://schemas.openxmlformats.org/officeDocument/2006/relationships/hyperlink" Target="https://pubs.aeaweb.org/doi/pdf/10.1257/aer.20160613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jstor.org/stable/pdfplus/25098896.pd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arxists.org/archive/marx/works/1848/communist-manifesto/" TargetMode="External"/><Relationship Id="rId3" Type="http://schemas.openxmlformats.org/officeDocument/2006/relationships/hyperlink" Target="http://papers.nber.org/papers/h0066" TargetMode="External"/><Relationship Id="rId4" Type="http://schemas.openxmlformats.org/officeDocument/2006/relationships/hyperlink" Target="http://www.jstor.org/stable/pdfplus/25098896.pdf" TargetMode="Externa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arxists.org/archive/marx/works/1848/communist-manifesto/" TargetMode="External"/><Relationship Id="rId3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Unfreedom (February 26, 2020b)"/>
          <p:cNvSpPr txBox="1"/>
          <p:nvPr>
            <p:ph type="title" idx="4294967295"/>
          </p:nvPr>
        </p:nvSpPr>
        <p:spPr>
          <a:xfrm>
            <a:off x="673100" y="2028825"/>
            <a:ext cx="7772400" cy="1470025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rgbClr val="800000"/>
                </a:solidFill>
              </a:defRPr>
            </a:lvl1pPr>
          </a:lstStyle>
          <a:p>
            <a:pPr/>
            <a:r>
              <a:t>Unfreedom (February 26, 2020b)</a:t>
            </a:r>
          </a:p>
        </p:txBody>
      </p:sp>
      <p:sp>
        <p:nvSpPr>
          <p:cNvPr id="64" name="J. Bradford DeLong…"/>
          <p:cNvSpPr txBox="1"/>
          <p:nvPr>
            <p:ph type="body" sz="half" idx="4294967295"/>
          </p:nvPr>
        </p:nvSpPr>
        <p:spPr>
          <a:xfrm>
            <a:off x="1371122" y="3772767"/>
            <a:ext cx="6400801" cy="224812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r>
              <a:rPr>
                <a:uFill>
                  <a:solidFill>
                    <a:srgbClr val="898989"/>
                  </a:solidFill>
                </a:uFill>
              </a:rPr>
              <a:t>J. Bradford DeLong</a:t>
            </a: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r>
              <a:rPr>
                <a:uFill>
                  <a:solidFill>
                    <a:srgbClr val="898989"/>
                  </a:solidFill>
                </a:uFill>
              </a:rPr>
              <a:t>Spring 2019</a:t>
            </a: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r>
              <a:rPr>
                <a:uFill>
                  <a:solidFill>
                    <a:srgbClr val="898989"/>
                  </a:solidFill>
                </a:uFill>
              </a:rPr>
              <a:t>Evans 648</a:t>
            </a: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r>
              <a:rPr>
                <a:uFill>
                  <a:solidFill>
                    <a:srgbClr val="898989"/>
                  </a:solidFill>
                </a:uFill>
              </a:rPr>
              <a:t>W 1:10-3:00 pm</a:t>
            </a: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spcBef>
                <a:spcPts val="600"/>
              </a:spcBef>
              <a:buSzTx/>
              <a:buFontTx/>
              <a:buNone/>
              <a:defRPr sz="1408"/>
            </a:pPr>
            <a:r>
              <a:t>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https://bcourses.berkeley.edu/courses/1487686/</a:t>
            </a:r>
            <a:r>
              <a:t>&gt;</a:t>
            </a:r>
          </a:p>
          <a:p>
            <a:pPr marL="0" indent="0" algn="ctr" defTabSz="402336">
              <a:spcBef>
                <a:spcPts val="600"/>
              </a:spcBef>
              <a:buSzTx/>
              <a:buFontTx/>
              <a:buNone/>
              <a:defRPr sz="1408"/>
            </a:pPr>
            <a:r>
              <a:t>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https://github.com/braddelong/public-files/blob/master/econ-210a-lecture-6b.pptx</a:t>
            </a:r>
            <a:r>
              <a:t>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ading Engerman and Sokoloff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246888">
              <a:defRPr sz="4266">
                <a:solidFill>
                  <a:srgbClr val="800000"/>
                </a:solidFill>
              </a:defRPr>
            </a:lvl1pPr>
          </a:lstStyle>
          <a:p>
            <a:pPr/>
            <a:r>
              <a:t>Reading Engerman and Sokoloff</a:t>
            </a:r>
          </a:p>
        </p:txBody>
      </p:sp>
      <p:sp>
        <p:nvSpPr>
          <p:cNvPr id="96" name="Stanley Engerman and Kenneth Sokoloff (1994): Factor Endowments, Institutions and Differential Paths of Development among New World Economies &lt;http://papers.nber.org/papers/h0066&gt;:"/>
          <p:cNvSpPr txBox="1"/>
          <p:nvPr>
            <p:ph type="body" sz="quarter" idx="4294967295"/>
          </p:nvPr>
        </p:nvSpPr>
        <p:spPr>
          <a:xfrm>
            <a:off x="277663" y="1270000"/>
            <a:ext cx="3932961" cy="91384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defTabSz="182880">
              <a:spcBef>
                <a:spcPts val="300"/>
              </a:spcBef>
              <a:buSzTx/>
              <a:buFontTx/>
              <a:buNone/>
              <a:defRPr b="1" sz="1040"/>
            </a:lvl1pPr>
          </a:lstStyle>
          <a:p>
            <a:pPr/>
            <a:r>
              <a:t>Stanley Engerman and Kenneth Sokoloff (1994): Factor Endowments, Institutions and Differential Paths of Development among New World Economies &lt;http://papers.nber.org/papers/h0066&gt;:</a:t>
            </a:r>
          </a:p>
        </p:txBody>
      </p:sp>
      <p:sp>
        <p:nvSpPr>
          <p:cNvPr id="97" name="Engerman and Sokoloff: A historical take on the “reversal of fortune” and “institutions” literatures……"/>
          <p:cNvSpPr txBox="1"/>
          <p:nvPr/>
        </p:nvSpPr>
        <p:spPr>
          <a:xfrm>
            <a:off x="277663" y="1891661"/>
            <a:ext cx="3932961" cy="4668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Engerman and Sokoloff: A historical take on the “reversal of fortune” and “institutions” literatures…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Variables that “win” regressions: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Not in sub-Saharan Africa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Distance from the equator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Source of your colonial settler population or your colonial administrators (“legal origins”)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Investment—especially equipment investment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Look for instruments?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Adding instruments—even invalid instruments—raises the r2 of the first stage…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If you have “a lot” of instruments, you will get OLS…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Staiger and Stock: need 10-20 observations per instrument…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Tell stories?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Correlations, causal experiments, case studies…</a:t>
            </a:r>
          </a:p>
        </p:txBody>
      </p:sp>
      <p:pic>
        <p:nvPicPr>
          <p:cNvPr id="98" name="www_nber_org_papers_h0066_pdf.png" descr="www_nber_org_papers_h0066_pdf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10623" y="1269999"/>
            <a:ext cx="4639541" cy="5030985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Engerman and Sokoloff: “Reversal of Fortune” and “Institutions” Literatures"/>
          <p:cNvSpPr txBox="1"/>
          <p:nvPr>
            <p:ph type="title" idx="4294967295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52043">
              <a:defRPr sz="3387"/>
            </a:lvl1pPr>
          </a:lstStyle>
          <a:p>
            <a:pPr/>
            <a:r>
              <a:t>Engerman and Sokoloff: “Reversal of Fortune” and “Institutions” Literatures</a:t>
            </a:r>
          </a:p>
        </p:txBody>
      </p:sp>
      <p:sp>
        <p:nvSpPr>
          <p:cNvPr id="101" name="Variables that “win” regressions:…"/>
          <p:cNvSpPr txBox="1"/>
          <p:nvPr>
            <p:ph type="body" idx="4294967295"/>
          </p:nvPr>
        </p:nvSpPr>
        <p:spPr>
          <a:xfrm>
            <a:off x="457200" y="1436687"/>
            <a:ext cx="8229600" cy="502440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40029" indent="-240029" defTabSz="320039">
              <a:spcBef>
                <a:spcPts val="500"/>
              </a:spcBef>
              <a:defRPr sz="2240"/>
            </a:pPr>
            <a:r>
              <a:t>Variables that “win” regressions: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Not in sub-Saharan Africa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Distance from the equator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Source of your colonial settler population or your colonial administrators (“legal origins”)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Investment—especially equipment investment</a:t>
            </a:r>
          </a:p>
          <a:p>
            <a:pPr marL="240029" indent="-240029" defTabSz="320039">
              <a:spcBef>
                <a:spcPts val="500"/>
              </a:spcBef>
              <a:defRPr sz="2240"/>
            </a:pPr>
            <a:r>
              <a:t>Look for instruments?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Adding instruments—even invalid instruments—raises the r</a:t>
            </a:r>
            <a:r>
              <a:rPr baseline="31999"/>
              <a:t>2</a:t>
            </a:r>
            <a:r>
              <a:t> of the first stage…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If you have “a lot” of instruments, you will get OLS…</a:t>
            </a:r>
          </a:p>
          <a:p>
            <a:pPr lvl="2" marL="880109" indent="-240029" defTabSz="320039">
              <a:spcBef>
                <a:spcPts val="500"/>
              </a:spcBef>
              <a:defRPr sz="2240"/>
            </a:pPr>
            <a:r>
              <a:t>Staiger and Stock: need 10-20 observations per instrument…</a:t>
            </a:r>
          </a:p>
          <a:p>
            <a:pPr marL="240029" indent="-240029" defTabSz="320039">
              <a:spcBef>
                <a:spcPts val="500"/>
              </a:spcBef>
              <a:defRPr sz="2240"/>
            </a:pPr>
            <a:r>
              <a:t>Tell stories?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New World Populations"/>
          <p:cNvSpPr txBox="1"/>
          <p:nvPr>
            <p:ph type="title"/>
          </p:nvPr>
        </p:nvSpPr>
        <p:spPr>
          <a:xfrm>
            <a:off x="669726" y="0"/>
            <a:ext cx="7804548" cy="1518047"/>
          </a:xfrm>
          <a:prstGeom prst="rect">
            <a:avLst/>
          </a:prstGeom>
        </p:spPr>
        <p:txBody>
          <a:bodyPr/>
          <a:lstStyle>
            <a:lvl1pPr defTabSz="398442">
              <a:defRPr b="1" sz="5432">
                <a:solidFill>
                  <a:srgbClr val="00008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New World Populations</a:t>
            </a:r>
          </a:p>
        </p:txBody>
      </p:sp>
      <p:pic>
        <p:nvPicPr>
          <p:cNvPr id="104" name="www_nber_org_papers_h0066_pdf.png" descr="www_nber_org_papers_h0066_pdf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9838" y="1569950"/>
            <a:ext cx="7470598" cy="4950397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New World Growth"/>
          <p:cNvSpPr txBox="1"/>
          <p:nvPr>
            <p:ph type="title"/>
          </p:nvPr>
        </p:nvSpPr>
        <p:spPr>
          <a:xfrm>
            <a:off x="687869" y="5953"/>
            <a:ext cx="7804548" cy="151804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008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New World Growth</a:t>
            </a:r>
          </a:p>
        </p:txBody>
      </p:sp>
      <p:pic>
        <p:nvPicPr>
          <p:cNvPr id="107" name="www_nber_org_papers_h0066_pdf.png" descr="www_nber_org_papers_h0066_pdf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92752" y="2097639"/>
            <a:ext cx="6439779" cy="4543747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Engerman and Sokoloff: Very Long Run Consequences of Being Ruled by Slave- or Serf-Masters"/>
          <p:cNvSpPr txBox="1"/>
          <p:nvPr>
            <p:ph type="title" idx="4294967295"/>
          </p:nvPr>
        </p:nvSpPr>
        <p:spPr>
          <a:xfrm>
            <a:off x="457199" y="0"/>
            <a:ext cx="8229601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297179">
              <a:defRPr sz="2859"/>
            </a:lvl1pPr>
          </a:lstStyle>
          <a:p>
            <a:pPr/>
            <a:r>
              <a:t>Engerman and Sokoloff: Very Long Run Consequences of Being Ruled by Slave- or Serf-Masters</a:t>
            </a:r>
          </a:p>
        </p:txBody>
      </p:sp>
      <p:sp>
        <p:nvSpPr>
          <p:cNvPr id="110" name="Different labor systems as the result of the luck of history and “factor endowments”…"/>
          <p:cNvSpPr txBox="1"/>
          <p:nvPr>
            <p:ph type="body" sz="half" idx="4294967295"/>
          </p:nvPr>
        </p:nvSpPr>
        <p:spPr>
          <a:xfrm>
            <a:off x="457200" y="1436687"/>
            <a:ext cx="3175000" cy="502440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16027" indent="-216027" defTabSz="288036">
              <a:spcBef>
                <a:spcPts val="400"/>
              </a:spcBef>
              <a:defRPr sz="2016"/>
            </a:pPr>
            <a:r>
              <a:t>Different labor systems as the result of the luck of history and “factor endowments”</a:t>
            </a:r>
          </a:p>
          <a:p>
            <a:pPr marL="216027" indent="-216027" defTabSz="288036">
              <a:spcBef>
                <a:spcPts val="400"/>
              </a:spcBef>
              <a:defRPr sz="2016"/>
            </a:pPr>
            <a:r>
              <a:t>How do you establish an unfree labor system?</a:t>
            </a:r>
          </a:p>
          <a:p>
            <a:pPr marL="216027" indent="-216027" defTabSz="288036">
              <a:spcBef>
                <a:spcPts val="400"/>
              </a:spcBef>
              <a:defRPr sz="2016"/>
            </a:pPr>
            <a:r>
              <a:t>How do you maintain an unfree labor system?</a:t>
            </a:r>
          </a:p>
          <a:p>
            <a:pPr marL="216027" indent="-216027" defTabSz="288036">
              <a:spcBef>
                <a:spcPts val="400"/>
              </a:spcBef>
              <a:defRPr sz="2016"/>
            </a:pPr>
            <a:r>
              <a:t>What does having an unfree labor system do to elite incentives?</a:t>
            </a:r>
          </a:p>
          <a:p>
            <a:pPr marL="216027" indent="-216027" defTabSz="288036">
              <a:spcBef>
                <a:spcPts val="400"/>
              </a:spcBef>
              <a:defRPr sz="2016"/>
            </a:pPr>
            <a:r>
              <a:t>Does the elite control the economy? If so, does it control it in its long-run interest?</a:t>
            </a:r>
          </a:p>
        </p:txBody>
      </p:sp>
      <p:pic>
        <p:nvPicPr>
          <p:cNvPr id="111" name="www_nber_org_papers_h0066_pdf.png" descr="www_nber_org_papers_h0066_pdf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32200" y="1417637"/>
            <a:ext cx="5054600" cy="50244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Assignment Next Time: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42900">
              <a:defRPr sz="6000">
                <a:solidFill>
                  <a:srgbClr val="800000"/>
                </a:solidFill>
              </a:defRPr>
            </a:lvl1pPr>
          </a:lstStyle>
          <a:p>
            <a:pPr/>
            <a:r>
              <a:t>Assignment Next Time:</a:t>
            </a:r>
          </a:p>
        </p:txBody>
      </p:sp>
      <p:sp>
        <p:nvSpPr>
          <p:cNvPr id="114" name="Women and Children…"/>
          <p:cNvSpPr txBox="1"/>
          <p:nvPr>
            <p:ph type="body" idx="4294967295"/>
          </p:nvPr>
        </p:nvSpPr>
        <p:spPr>
          <a:xfrm>
            <a:off x="277663" y="1270000"/>
            <a:ext cx="8572501" cy="5207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265175">
              <a:spcBef>
                <a:spcPts val="600"/>
              </a:spcBef>
              <a:buSzTx/>
              <a:buFontTx/>
              <a:buNone/>
              <a:defRPr b="1" sz="2088">
                <a:solidFill>
                  <a:srgbClr val="2D3B45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pPr>
            <a:r>
              <a:t>Women and Children</a:t>
            </a:r>
          </a:p>
          <a:p>
            <a:pPr marL="0" indent="0" defTabSz="265175">
              <a:spcBef>
                <a:spcPts val="600"/>
              </a:spcBef>
              <a:buSzTx/>
              <a:buFontTx/>
              <a:buNone/>
              <a:defRPr b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Essay Topic</a:t>
            </a:r>
            <a:r>
              <a:rPr b="0"/>
              <a:t>:</a:t>
            </a:r>
            <a:endParaRPr b="0"/>
          </a:p>
          <a:p>
            <a:pPr marL="93044" indent="-93044" defTabSz="265175">
              <a:spcBef>
                <a:spcPts val="600"/>
              </a:spcBef>
              <a:buFontTx/>
              <a:defRPr b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0"/>
              <a:t>The most important economic change of the past two centuries has been the shift from a "Malthusian" world—in which the typical woman and her children live near subsistence, with the absence of infant formula and easy artificial family planning mechanisms plus the desire to have surviving descendants in a world where average lifespan is less than 30 leads the typical woman to have on average perhaps nine pregnancies to achieve 6.5 live births, 4 children who survive infancy, and 3 to reach near-adulthood; thus spending 20 years "eating for two"—to our current world. Discuss.</a:t>
            </a:r>
            <a:endParaRPr b="0"/>
          </a:p>
          <a:p>
            <a:pPr marL="0" indent="0" defTabSz="265175">
              <a:spcBef>
                <a:spcPts val="600"/>
              </a:spcBef>
              <a:buSzTx/>
              <a:buFontTx/>
              <a:buNone/>
              <a:defRPr b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b="0"/>
          </a:p>
          <a:p>
            <a:pPr marL="0" indent="0" defTabSz="265175">
              <a:spcBef>
                <a:spcPts val="600"/>
              </a:spcBef>
              <a:buSzTx/>
              <a:buFontTx/>
              <a:buNone/>
              <a:defRPr b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Readings</a:t>
            </a:r>
            <a:r>
              <a:rPr b="0"/>
              <a:t>:</a:t>
            </a:r>
            <a:endParaRPr b="0"/>
          </a:p>
          <a:p>
            <a:pPr marL="265175" indent="-184150" defTabSz="265175">
              <a:spcBef>
                <a:spcPts val="600"/>
              </a:spcBef>
              <a:buClr>
                <a:srgbClr val="2D3B45"/>
              </a:buClr>
              <a:buFont typeface="Helvetica Neue"/>
              <a:defRPr sz="1392" u="sng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u="none"/>
              <a:t>Abigail Smith Adams</a:t>
            </a:r>
            <a:r>
              <a:rPr u="none"/>
              <a:t> (1776): </a:t>
            </a:r>
            <a:r>
              <a:rPr i="1" u="none"/>
              <a:t>Letter to John Adams</a:t>
            </a:r>
            <a:r>
              <a:rPr u="none"/>
              <a:t> </a:t>
            </a:r>
            <a:r>
              <a:rPr i="1" u="none"/>
              <a:t>31 March - 5 April 1776 &lt;</a:t>
            </a: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https://www.masshist.org/digitaladams/archive/doc?id=L17760331aa</a:t>
            </a:r>
            <a:r>
              <a:rPr u="none"/>
              <a:t>&gt;</a:t>
            </a:r>
            <a:endParaRPr u="none"/>
          </a:p>
          <a:p>
            <a:pPr marL="265175" indent="-184150" defTabSz="265175">
              <a:spcBef>
                <a:spcPts val="600"/>
              </a:spcBef>
              <a:buClr>
                <a:srgbClr val="2D3B45"/>
              </a:buClr>
              <a:buFont typeface="Helvetica Neue"/>
              <a:defRPr i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i="0"/>
              <a:t>Martha Bailey</a:t>
            </a:r>
            <a:r>
              <a:rPr i="0"/>
              <a:t> (2013): </a:t>
            </a:r>
            <a:r>
              <a:t>Fifty Years of Family Planning: New Evidence on the Long-Run Effects of Increasing Access to Contraception </a:t>
            </a:r>
            <a:r>
              <a:rPr i="0"/>
              <a:t>&lt;</a:t>
            </a:r>
            <a:r>
              <a:rPr i="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http://www.nber.org/papers/w19493</a:t>
            </a:r>
            <a:r>
              <a:rPr i="0"/>
              <a:t>&gt;</a:t>
            </a:r>
            <a:endParaRPr i="0"/>
          </a:p>
          <a:p>
            <a:pPr marL="265175" indent="-184150" defTabSz="265175">
              <a:spcBef>
                <a:spcPts val="600"/>
              </a:spcBef>
              <a:buClr>
                <a:srgbClr val="2D3B45"/>
              </a:buClr>
              <a:buFont typeface="Helvetica Neue"/>
              <a:defRPr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Claudia Goldin</a:t>
            </a:r>
            <a:r>
              <a:t> (1991): </a:t>
            </a:r>
            <a:r>
              <a:rPr i="1"/>
              <a:t>The Role of World War II in the Rise of Women’s Employment </a:t>
            </a:r>
            <a:r>
              <a:t>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http://www.journals.uchicago.edu/doi/abs/10.1086/649603</a:t>
            </a:r>
            <a:r>
              <a:t>&gt;</a:t>
            </a:r>
          </a:p>
          <a:p>
            <a:pPr marL="265175" indent="-184150" defTabSz="265175">
              <a:spcBef>
                <a:spcPts val="600"/>
              </a:spcBef>
              <a:buClr>
                <a:srgbClr val="2D3B45"/>
              </a:buClr>
              <a:buFont typeface="Helvetica Neue"/>
              <a:defRPr i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i="0"/>
              <a:t>Heather Antecol, Kelly Bedard, and Jenna Stearns</a:t>
            </a:r>
            <a:r>
              <a:rPr i="0"/>
              <a:t> (2018): </a:t>
            </a:r>
            <a:r>
              <a:t>Equal but Inequitable: Who Benefits from Gender-Neutral Tenure Clock Stopping Policies</a:t>
            </a:r>
            <a:r>
              <a:rPr i="0"/>
              <a:t> &lt;</a:t>
            </a:r>
            <a:r>
              <a:rPr i="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https://pubs.aeaweb.org/doi/pdf/10.1257/aer.20160613</a:t>
            </a:r>
            <a:r>
              <a:rPr i="0"/>
              <a:t>&gt;</a:t>
            </a:r>
            <a:endParaRPr i="0"/>
          </a:p>
          <a:p>
            <a:pPr marL="265175" indent="-184150" defTabSz="265175">
              <a:spcBef>
                <a:spcPts val="600"/>
              </a:spcBef>
              <a:buClr>
                <a:srgbClr val="2D3B45"/>
              </a:buClr>
              <a:buFont typeface="Helvetica Neue"/>
              <a:defRPr i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i="0"/>
          </a:p>
          <a:p>
            <a:pPr marL="0" indent="0" defTabSz="265175">
              <a:spcBef>
                <a:spcPts val="600"/>
              </a:spcBef>
              <a:buSzTx/>
              <a:buFontTx/>
              <a:buNone/>
              <a:defRPr b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&amp; Nunn</a:t>
            </a:r>
            <a:r>
              <a:rPr b="0"/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Question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38911">
              <a:defRPr sz="7679"/>
            </a:lvl1pPr>
          </a:lstStyle>
          <a:p>
            <a:pPr/>
            <a:r>
              <a:t>Question</a:t>
            </a:r>
          </a:p>
        </p:txBody>
      </p:sp>
      <p:sp>
        <p:nvSpPr>
          <p:cNvPr id="117" name="Should there be more readings for next week?…"/>
          <p:cNvSpPr txBox="1"/>
          <p:nvPr>
            <p:ph type="body" idx="4294967295"/>
          </p:nvPr>
        </p:nvSpPr>
        <p:spPr>
          <a:xfrm>
            <a:off x="277663" y="1270000"/>
            <a:ext cx="8572501" cy="5207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384047">
              <a:spcBef>
                <a:spcPts val="1000"/>
              </a:spcBef>
              <a:buSzTx/>
              <a:buFontTx/>
              <a:buNone/>
              <a:defRPr b="1" sz="3024">
                <a:solidFill>
                  <a:srgbClr val="2D3B45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pPr>
            <a:r>
              <a:t>Should there be more readings for next week?</a:t>
            </a:r>
          </a:p>
          <a:p>
            <a:pPr marL="384047" indent="-266700" defTabSz="384047">
              <a:spcBef>
                <a:spcPts val="1000"/>
              </a:spcBef>
              <a:buClr>
                <a:srgbClr val="2D3B45"/>
              </a:buClr>
              <a:buFont typeface="Helvetica Neue"/>
              <a:defRPr sz="2016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YURII!!</a:t>
            </a:r>
          </a:p>
          <a:p>
            <a:pPr marL="384047" indent="-266700" defTabSz="384047">
              <a:spcBef>
                <a:spcPts val="1000"/>
              </a:spcBef>
              <a:buClr>
                <a:srgbClr val="2D3B45"/>
              </a:buClr>
              <a:buFont typeface="Helvetica Neue"/>
              <a:defRPr sz="2016" u="sng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u="none"/>
              <a:t>Nathan Nunn </a:t>
            </a:r>
            <a:r>
              <a:rPr u="none"/>
              <a:t>(2008): </a:t>
            </a:r>
            <a:r>
              <a:rPr i="1" u="none"/>
              <a:t>The Long-Term Effects of Africa’s Slave Trades</a:t>
            </a:r>
            <a:r>
              <a:rPr u="none"/>
              <a:t> &lt;</a:t>
            </a: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http://www.jstor.org/stable/pdfplus/25098896.pdf</a:t>
            </a:r>
            <a:r>
              <a:rPr u="none"/>
              <a:t>&gt;</a:t>
            </a:r>
            <a:endParaRPr u="none"/>
          </a:p>
          <a:p>
            <a:pPr marL="384047" indent="-266700" defTabSz="384047">
              <a:spcBef>
                <a:spcPts val="1000"/>
              </a:spcBef>
              <a:buClr>
                <a:srgbClr val="2D3B45"/>
              </a:buClr>
              <a:buFont typeface="Helvetica Neue"/>
              <a:defRPr sz="2016" u="sng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u="none"/>
              <a:t>Abigail Smith Adams</a:t>
            </a:r>
            <a:r>
              <a:rPr u="none"/>
              <a:t> (1776): </a:t>
            </a:r>
            <a:r>
              <a:rPr i="1" u="none"/>
              <a:t>Letter to John Adams</a:t>
            </a:r>
            <a:r>
              <a:rPr u="none"/>
              <a:t> </a:t>
            </a:r>
            <a:r>
              <a:rPr i="1" u="none"/>
              <a:t>31 March - 5 April 1776 &lt;</a:t>
            </a: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https://www.masshist.org/digitaladams/archive/doc?id=L17760331aa</a:t>
            </a:r>
            <a:r>
              <a:rPr u="none"/>
              <a:t>&gt;</a:t>
            </a:r>
            <a:endParaRPr u="none"/>
          </a:p>
          <a:p>
            <a:pPr marL="384047" indent="-266700" defTabSz="384047">
              <a:spcBef>
                <a:spcPts val="1000"/>
              </a:spcBef>
              <a:buClr>
                <a:srgbClr val="2D3B45"/>
              </a:buClr>
              <a:buFont typeface="Helvetica Neue"/>
              <a:defRPr i="1" sz="2016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i="0"/>
              <a:t>Martha Bailey</a:t>
            </a:r>
            <a:r>
              <a:rPr i="0"/>
              <a:t> (2013): </a:t>
            </a:r>
            <a:r>
              <a:t>Fifty Years of Family Planning: New Evidence on the Long-Run Effects of Increasing Access to Contraception </a:t>
            </a:r>
            <a:r>
              <a:rPr i="0"/>
              <a:t>&lt;</a:t>
            </a:r>
            <a:r>
              <a:rPr i="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http://www.nber.org/papers/w19493</a:t>
            </a:r>
            <a:r>
              <a:rPr i="0"/>
              <a:t>&gt;</a:t>
            </a:r>
            <a:endParaRPr i="0"/>
          </a:p>
          <a:p>
            <a:pPr marL="384047" indent="-266700" defTabSz="384047">
              <a:spcBef>
                <a:spcPts val="1000"/>
              </a:spcBef>
              <a:buClr>
                <a:srgbClr val="2D3B45"/>
              </a:buClr>
              <a:buFont typeface="Helvetica Neue"/>
              <a:defRPr sz="2016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Claudia Goldin</a:t>
            </a:r>
            <a:r>
              <a:t> (1991): </a:t>
            </a:r>
            <a:r>
              <a:rPr i="1"/>
              <a:t>The Role of World War II in the Rise of Women’s Employment </a:t>
            </a:r>
            <a:r>
              <a:t>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http://www.journals.uchicago.edu/doi/abs/10.1086/649603</a:t>
            </a:r>
            <a:r>
              <a:t>&gt;</a:t>
            </a:r>
          </a:p>
          <a:p>
            <a:pPr marL="384047" indent="-266700" defTabSz="384047">
              <a:spcBef>
                <a:spcPts val="1000"/>
              </a:spcBef>
              <a:buClr>
                <a:srgbClr val="2D3B45"/>
              </a:buClr>
              <a:buFont typeface="Helvetica Neue"/>
              <a:defRPr i="1" sz="2016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i="0"/>
              <a:t>Heather Antecol, Kelly Bedard, and Jenna Stearns</a:t>
            </a:r>
            <a:r>
              <a:rPr i="0"/>
              <a:t> (2018): </a:t>
            </a:r>
            <a:r>
              <a:t>Equal but Inequitable: Who Benefits from Gender-Neutral Tenure Clock Stopping Policies</a:t>
            </a:r>
            <a:r>
              <a:rPr i="0"/>
              <a:t> &lt;</a:t>
            </a:r>
            <a:r>
              <a:rPr i="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https://pubs.aeaweb.org/doi/pdf/10.1257/aer.20160613</a:t>
            </a:r>
            <a:r>
              <a:rPr i="0"/>
              <a:t>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atch Our Breath…"/>
          <p:cNvSpPr txBox="1"/>
          <p:nvPr>
            <p:ph type="title"/>
          </p:nvPr>
        </p:nvSpPr>
        <p:spPr>
          <a:xfrm>
            <a:off x="390757" y="-1"/>
            <a:ext cx="8255001" cy="15875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00000"/>
                </a:solidFill>
              </a:defRPr>
            </a:lvl1pPr>
          </a:lstStyle>
          <a:p>
            <a:pPr/>
            <a:r>
              <a:t>Catch Our Breath…</a:t>
            </a:r>
          </a:p>
        </p:txBody>
      </p:sp>
      <p:sp>
        <p:nvSpPr>
          <p:cNvPr id="120" name="Ask a couple of questions?…"/>
          <p:cNvSpPr txBox="1"/>
          <p:nvPr>
            <p:ph type="body" sz="half" idx="1"/>
          </p:nvPr>
        </p:nvSpPr>
        <p:spPr>
          <a:xfrm>
            <a:off x="390757" y="1508814"/>
            <a:ext cx="4127501" cy="4762501"/>
          </a:xfrm>
          <a:prstGeom prst="rect">
            <a:avLst/>
          </a:prstGeom>
        </p:spPr>
        <p:txBody>
          <a:bodyPr anchor="t"/>
          <a:lstStyle/>
          <a:p>
            <a:pPr>
              <a:spcBef>
                <a:spcPts val="800"/>
              </a:spcBef>
            </a:pPr>
            <a:r>
              <a:t>Ask a couple of questions? </a:t>
            </a:r>
          </a:p>
          <a:p>
            <a:pPr>
              <a:spcBef>
                <a:spcPts val="800"/>
              </a:spcBef>
            </a:pPr>
            <a:r>
              <a:t>Make a couple of comments?</a:t>
            </a:r>
          </a:p>
          <a:p>
            <a:pPr>
              <a:spcBef>
                <a:spcPts val="800"/>
              </a:spcBef>
            </a:pPr>
            <a:r>
              <a:t>Any more readings to recommend?</a:t>
            </a:r>
          </a:p>
        </p:txBody>
      </p:sp>
      <p:pic>
        <p:nvPicPr>
          <p:cNvPr id="1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8257" y="1508814"/>
            <a:ext cx="4127501" cy="4087583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Notes…"/>
          <p:cNvSpPr txBox="1"/>
          <p:nvPr>
            <p:ph type="title"/>
          </p:nvPr>
        </p:nvSpPr>
        <p:spPr>
          <a:xfrm>
            <a:off x="390757" y="-1"/>
            <a:ext cx="8255001" cy="15875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00000"/>
                </a:solidFill>
              </a:defRPr>
            </a:lvl1pPr>
          </a:lstStyle>
          <a:p>
            <a:pPr/>
            <a:r>
              <a:t>Notes…</a:t>
            </a:r>
          </a:p>
        </p:txBody>
      </p:sp>
      <p:sp>
        <p:nvSpPr>
          <p:cNvPr id="124" name="Body"/>
          <p:cNvSpPr txBox="1"/>
          <p:nvPr>
            <p:ph type="body" sz="half" idx="1"/>
          </p:nvPr>
        </p:nvSpPr>
        <p:spPr>
          <a:xfrm>
            <a:off x="390757" y="1508814"/>
            <a:ext cx="4127501" cy="4087583"/>
          </a:xfrm>
          <a:prstGeom prst="rect">
            <a:avLst/>
          </a:prstGeom>
        </p:spPr>
        <p:txBody>
          <a:bodyPr anchor="t"/>
          <a:lstStyle/>
          <a:p>
            <a:pPr>
              <a:spcBef>
                <a:spcPts val="800"/>
              </a:spcBef>
            </a:pPr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8257" y="1508814"/>
            <a:ext cx="4127501" cy="4087583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ading Nunn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43484">
              <a:defRPr sz="7663">
                <a:solidFill>
                  <a:srgbClr val="800000"/>
                </a:solidFill>
              </a:defRPr>
            </a:lvl1pPr>
          </a:lstStyle>
          <a:p>
            <a:pPr/>
            <a:r>
              <a:t>Reading Nunn</a:t>
            </a:r>
          </a:p>
        </p:txBody>
      </p:sp>
      <p:sp>
        <p:nvSpPr>
          <p:cNvPr id="128" name="Nathan Nunn (2008): The Long-Term Effects of Africa’s Slave Trades &lt;http://www.jstor.org/stable/pdfplus/25098896.pdf&gt;:…"/>
          <p:cNvSpPr txBox="1"/>
          <p:nvPr>
            <p:ph type="body" idx="4294967295"/>
          </p:nvPr>
        </p:nvSpPr>
        <p:spPr>
          <a:xfrm>
            <a:off x="277663" y="1270000"/>
            <a:ext cx="8572501" cy="519861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443484">
              <a:spcBef>
                <a:spcPts val="1100"/>
              </a:spcBef>
              <a:buSzTx/>
              <a:buFontTx/>
              <a:buNone/>
              <a:defRPr b="1" sz="2522"/>
            </a:pPr>
            <a:r>
              <a:t>Nathan Nunn (2008): The Long-Term Effects of Africa’s Slave Trades 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http://www.jstor.org/stable/pdfplus/25098896.pdf</a:t>
            </a:r>
            <a:r>
              <a:t>&gt;:</a:t>
            </a:r>
          </a:p>
          <a:p>
            <a:pPr marL="0" indent="0" defTabSz="443484">
              <a:spcBef>
                <a:spcPts val="1100"/>
              </a:spcBef>
              <a:buSzTx/>
              <a:buFontTx/>
              <a:buNone/>
              <a:defRPr b="1" sz="2522"/>
            </a:pPr>
          </a:p>
          <a:p>
            <a:pPr marL="252863" indent="-252863" defTabSz="443484">
              <a:spcBef>
                <a:spcPts val="1100"/>
              </a:spcBef>
              <a:buFontTx/>
              <a:defRPr sz="252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“The inclusion of the capital investment data diminishes the importance of learning. Without capital data, a ceteris paribus doubling of cumulative output is estimated to increase monthly output by 41 percent; the inclusion of capital reduces this estimate to about 22 percent…”</a:t>
            </a:r>
          </a:p>
          <a:p>
            <a:pPr marL="252863" indent="-252863" defTabSz="443484">
              <a:spcBef>
                <a:spcPts val="1100"/>
              </a:spcBef>
              <a:buFontTx/>
              <a:defRPr sz="252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“Quality…productivity mismeasurement… induces mismeasurement equivalent to only about 5 percent of observed productivity growth…”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Assignment: Unfreedom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24611">
              <a:defRPr sz="5680">
                <a:solidFill>
                  <a:srgbClr val="800000"/>
                </a:solidFill>
              </a:defRPr>
            </a:lvl1pPr>
          </a:lstStyle>
          <a:p>
            <a:pPr/>
            <a:r>
              <a:t>Assignment: Unfreedom</a:t>
            </a:r>
          </a:p>
        </p:txBody>
      </p:sp>
      <p:sp>
        <p:nvSpPr>
          <p:cNvPr id="67" name="What relevance and use does a work like Karl Marx and Friedrich Engels (1848), &quot;Manifesto of the Communist Party&quot; have to twenty-first century economists today?…"/>
          <p:cNvSpPr txBox="1"/>
          <p:nvPr>
            <p:ph type="body" idx="4294967295"/>
          </p:nvPr>
        </p:nvSpPr>
        <p:spPr>
          <a:xfrm>
            <a:off x="277663" y="1270000"/>
            <a:ext cx="8572501" cy="5207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spcBef>
                <a:spcPts val="0"/>
              </a:spcBef>
              <a:buSzTx/>
              <a:buFontTx/>
              <a:buNone/>
              <a:defRPr b="1" sz="1600">
                <a:solidFill>
                  <a:srgbClr val="2D3B45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pPr>
            <a:r>
              <a:t>What relevance and use does a work like Karl Marx and Friedrich Engels (1848), "Manifesto of the Communist Party" have to twenty-first century economists today?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 sz="1600">
                <a:solidFill>
                  <a:srgbClr val="2D3B45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0" indent="0">
              <a:spcBef>
                <a:spcPts val="0"/>
              </a:spcBef>
              <a:buSzTx/>
              <a:buFontTx/>
              <a:buNone/>
              <a:defRPr b="1" sz="1600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Readings</a:t>
            </a:r>
            <a:r>
              <a:rPr b="0"/>
              <a:t>:</a:t>
            </a:r>
            <a:endParaRPr b="0"/>
          </a:p>
          <a:p>
            <a:pPr marL="0" indent="0">
              <a:spcBef>
                <a:spcPts val="0"/>
              </a:spcBef>
              <a:buSzTx/>
              <a:buFontTx/>
              <a:buNone/>
              <a:defRPr b="1" sz="1600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b="0"/>
          </a:p>
          <a:p>
            <a:pPr marL="160421" indent="-160421">
              <a:spcBef>
                <a:spcPts val="0"/>
              </a:spcBef>
              <a:buFontTx/>
              <a:defRPr sz="1600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Karl Marx and Friedrich Engels (1848): </a:t>
            </a:r>
            <a:r>
              <a:rPr i="1"/>
              <a:t>Manifesto of the Communist Party</a:t>
            </a:r>
            <a:r>
              <a:t> 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http://www.marxists.org/archive/marx/works/1848/communist-manifesto/</a:t>
            </a:r>
            <a:r>
              <a:t>&gt;</a:t>
            </a:r>
          </a:p>
          <a:p>
            <a:pPr marL="160421" indent="-160421">
              <a:spcBef>
                <a:spcPts val="0"/>
              </a:spcBef>
              <a:buFontTx/>
              <a:defRPr sz="1600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Stanley Engerman and Kenneth Sokoloff (1994): </a:t>
            </a:r>
            <a:r>
              <a:rPr i="1"/>
              <a:t>Factor Endowments, Institutio</a:t>
            </a:r>
            <a:r>
              <a:t>ns and Differential Paths of Development among New World Economies 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http://papers.nber.org/papers/h0066</a:t>
            </a:r>
            <a:r>
              <a:t>&gt;</a:t>
            </a:r>
          </a:p>
          <a:p>
            <a:pPr marL="160421" indent="-160421">
              <a:spcBef>
                <a:spcPts val="0"/>
              </a:spcBef>
              <a:buFontTx/>
              <a:defRPr sz="1600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Put off to March 4</a:t>
            </a:r>
            <a:r>
              <a:t>: Nathan Nunn (2008): </a:t>
            </a:r>
            <a:r>
              <a:rPr i="1"/>
              <a:t>The Long-Term Effects of Africa’s Slave Trades </a:t>
            </a:r>
            <a:r>
              <a:t>&lt;http://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www.jstor.org/stable/pdfplus/25098896.pdf</a:t>
            </a:r>
            <a:r>
              <a:rPr i="1"/>
              <a:t>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Emergency Shipbuilding Program"/>
          <p:cNvSpPr txBox="1"/>
          <p:nvPr>
            <p:ph type="title" idx="4294967295"/>
          </p:nvPr>
        </p:nvSpPr>
        <p:spPr>
          <a:xfrm>
            <a:off x="457200" y="0"/>
            <a:ext cx="8229600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lvl="3" defTabSz="265175">
              <a:defRPr sz="4640"/>
            </a:pPr>
            <a:r>
              <a:t>Emergency Shipbuilding Program</a:t>
            </a:r>
          </a:p>
        </p:txBody>
      </p:sp>
      <p:sp>
        <p:nvSpPr>
          <p:cNvPr id="131" name="Liberty ship, an all-welded cargo ship with a displacement of 7,000 tons…"/>
          <p:cNvSpPr txBox="1"/>
          <p:nvPr>
            <p:ph type="body" idx="4294967295"/>
          </p:nvPr>
        </p:nvSpPr>
        <p:spPr>
          <a:xfrm>
            <a:off x="457200" y="1143000"/>
            <a:ext cx="8229600" cy="53299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84606" indent="-284606" defTabSz="379475">
              <a:spcBef>
                <a:spcPts val="900"/>
              </a:spcBef>
              <a:defRPr sz="2656"/>
            </a:pPr>
            <a:r>
              <a:t>Liberty ship, an all-welded cargo ship with a displacement of 7,000 tons</a:t>
            </a:r>
          </a:p>
          <a:p>
            <a:pPr marL="284606" indent="-284606" defTabSz="379475">
              <a:spcBef>
                <a:spcPts val="900"/>
              </a:spcBef>
              <a:defRPr sz="2656"/>
            </a:pPr>
            <a:r>
              <a:t>16 U.S. shipyards delivered a total of 2,699 ships </a:t>
            </a:r>
          </a:p>
          <a:p>
            <a:pPr lvl="1" marL="664082" indent="-284606" defTabSz="379475">
              <a:spcBef>
                <a:spcPts val="900"/>
              </a:spcBef>
              <a:buChar char="•"/>
              <a:defRPr sz="2656"/>
            </a:pPr>
            <a:r>
              <a:t>A substantial portion of ship construction undertaken “off the ways” </a:t>
            </a:r>
          </a:p>
          <a:p>
            <a:pPr lvl="1" marL="664082" indent="-284606" defTabSz="379475">
              <a:spcBef>
                <a:spcPts val="900"/>
              </a:spcBef>
              <a:buChar char="•"/>
              <a:defRPr sz="2656"/>
            </a:pPr>
            <a:r>
              <a:t>600,000 feet of welded joints</a:t>
            </a:r>
          </a:p>
          <a:p>
            <a:pPr lvl="2" marL="1043558" indent="-284606" defTabSz="379475">
              <a:spcBef>
                <a:spcPts val="900"/>
              </a:spcBef>
              <a:defRPr sz="2656"/>
            </a:pPr>
            <a:r>
              <a:t>Welding labor accounted for about one-third of direct labor </a:t>
            </a:r>
          </a:p>
          <a:p>
            <a:pPr lvl="2" marL="1043558" indent="-284606" defTabSz="379475">
              <a:spcBef>
                <a:spcPts val="900"/>
              </a:spcBef>
              <a:defRPr sz="2656"/>
            </a:pPr>
            <a:r>
              <a:t>Lots of new welders…</a:t>
            </a:r>
          </a:p>
          <a:p>
            <a:pPr marL="284606" indent="-284606" defTabSz="379475">
              <a:spcBef>
                <a:spcPts val="900"/>
              </a:spcBef>
              <a:defRPr sz="2656"/>
            </a:pPr>
            <a:r>
              <a:t>A cadre, and—some—managers with experience. Otherwise…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lobal and “Western” Numbers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38327">
              <a:defRPr sz="4440"/>
            </a:lvl1pPr>
          </a:lstStyle>
          <a:p>
            <a:pPr/>
            <a:r>
              <a:t>Global and “Western” Numbers</a:t>
            </a:r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0" b="14140"/>
          <a:stretch>
            <a:fillRect/>
          </a:stretch>
        </p:blipFill>
        <p:spPr>
          <a:xfrm>
            <a:off x="558063" y="945011"/>
            <a:ext cx="7918413" cy="4615548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The Commercial Revolution acceleration appears everywhere…"/>
          <p:cNvSpPr txBox="1"/>
          <p:nvPr>
            <p:ph type="body" sz="quarter" idx="4294967295"/>
          </p:nvPr>
        </p:nvSpPr>
        <p:spPr>
          <a:xfrm>
            <a:off x="277663" y="5616704"/>
            <a:ext cx="8572501" cy="964573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161223" indent="-161223" defTabSz="306324">
              <a:spcBef>
                <a:spcPts val="800"/>
              </a:spcBef>
              <a:buFontTx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Commercial Revolution acceleration appears </a:t>
            </a:r>
            <a:r>
              <a:rPr i="1"/>
              <a:t>everywhere</a:t>
            </a:r>
            <a:r>
              <a:t> </a:t>
            </a:r>
          </a:p>
          <a:p>
            <a:pPr lvl="1" marL="416493" indent="-161223" defTabSz="306324">
              <a:spcBef>
                <a:spcPts val="800"/>
              </a:spcBef>
              <a:buFontTx/>
              <a:buChar char="•"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Due to globalization</a:t>
            </a:r>
          </a:p>
          <a:p>
            <a:pPr lvl="1" marL="416493" indent="-161223" defTabSz="306324">
              <a:spcBef>
                <a:spcPts val="800"/>
              </a:spcBef>
              <a:buFontTx/>
              <a:buChar char="•"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And especially to the “Columbian Exchange”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“Western” Numbers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6000"/>
            </a:lvl1pPr>
          </a:lstStyle>
          <a:p>
            <a:pPr/>
            <a:r>
              <a:t>“Western” Numbers</a:t>
            </a:r>
          </a:p>
        </p:txBody>
      </p:sp>
      <p:sp>
        <p:nvSpPr>
          <p:cNvPr id="1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0" name="Is ‘the west’ special between 800 and 1500?…"/>
          <p:cNvSpPr txBox="1"/>
          <p:nvPr>
            <p:ph type="body" sz="quarter" idx="4294967295"/>
          </p:nvPr>
        </p:nvSpPr>
        <p:spPr>
          <a:xfrm>
            <a:off x="277663" y="5555295"/>
            <a:ext cx="8572501" cy="98488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240631" indent="-240631">
              <a:spcBef>
                <a:spcPts val="1200"/>
              </a:spcBef>
              <a:buFontTx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621631" indent="-240631">
              <a:spcBef>
                <a:spcPts val="1200"/>
              </a:spcBef>
              <a:buFontTx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</a:lstStyle>
          <a:p>
            <a:pPr/>
            <a:r>
              <a:t>Is ‘the west’ special between 800 and 1500?</a:t>
            </a:r>
          </a:p>
          <a:p>
            <a:pPr lvl="1"/>
            <a:r>
              <a:t>Or is it just recovery from a Dark Age depression?</a:t>
            </a:r>
          </a:p>
        </p:txBody>
      </p:sp>
      <p:pic>
        <p:nvPicPr>
          <p:cNvPr id="1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7663" y="989327"/>
            <a:ext cx="8572501" cy="42796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ading Marx and Engels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15468">
              <a:defRPr sz="5451">
                <a:solidFill>
                  <a:srgbClr val="800000"/>
                </a:solidFill>
              </a:defRPr>
            </a:lvl1pPr>
          </a:lstStyle>
          <a:p>
            <a:pPr/>
            <a:r>
              <a:t>Reading Marx and Engels</a:t>
            </a:r>
          </a:p>
        </p:txBody>
      </p:sp>
      <p:sp>
        <p:nvSpPr>
          <p:cNvPr id="70" name="Karl Marx and Friedrich Engels (1848): Manifesto of the Communist Party &lt;http://www.marxists.org/archive/marx/works/1848/communist-manifesto/&gt;:…"/>
          <p:cNvSpPr txBox="1"/>
          <p:nvPr>
            <p:ph type="body" sz="half" idx="4294967295"/>
          </p:nvPr>
        </p:nvSpPr>
        <p:spPr>
          <a:xfrm>
            <a:off x="277663" y="1270000"/>
            <a:ext cx="3824514" cy="5205497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301752">
              <a:buSzTx/>
              <a:buFontTx/>
              <a:buNone/>
              <a:defRPr b="1" sz="2376">
                <a:latin typeface="+mj-lt"/>
                <a:ea typeface="+mj-ea"/>
                <a:cs typeface="+mj-cs"/>
                <a:sym typeface="Helvetica"/>
              </a:defRPr>
            </a:pPr>
            <a:r>
              <a:t>Karl Marx and Friedrich Engels (1848): Manifesto of the Communist Party 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http://www.marxists.org/archive/marx/works/1848/communist-manifesto/</a:t>
            </a:r>
            <a:r>
              <a:t>&gt;:</a:t>
            </a:r>
          </a:p>
          <a:p>
            <a:pPr marL="0" indent="0" defTabSz="301752">
              <a:buSzTx/>
              <a:buFontTx/>
              <a:buNone/>
              <a:defRPr b="1" sz="1584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172051" indent="-172051" defTabSz="301752">
              <a:buFontTx/>
              <a:defRPr sz="158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</a:t>
            </a:r>
            <a:r>
              <a:rPr i="1"/>
              <a:t>bourgeoisie</a:t>
            </a:r>
            <a:r>
              <a:t> has played a most revolutionary role in history…</a:t>
            </a:r>
          </a:p>
          <a:p>
            <a:pPr marL="172051" indent="-172051" defTabSz="301752">
              <a:buFontTx/>
              <a:defRPr sz="158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Previous upper classes consumed and wasted…</a:t>
            </a:r>
          </a:p>
          <a:p>
            <a:pPr marL="172051" indent="-172051" defTabSz="301752">
              <a:buFontTx/>
              <a:defRPr sz="158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This upper class invests and pushes forward technological development</a:t>
            </a:r>
          </a:p>
          <a:p>
            <a:pPr lvl="1" marL="423511" indent="-172051" defTabSz="301752">
              <a:buFontTx/>
              <a:buChar char="•"/>
              <a:defRPr sz="158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Because increasing returns mean that if you don’t keep up, you go bankrupt—and join the proletariat</a:t>
            </a:r>
          </a:p>
        </p:txBody>
      </p:sp>
      <p:pic>
        <p:nvPicPr>
          <p:cNvPr id="7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02176" y="1269999"/>
            <a:ext cx="4747988" cy="29492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Contrast with Adam Smith"/>
          <p:cNvSpPr txBox="1"/>
          <p:nvPr>
            <p:ph type="title" idx="4294967295"/>
          </p:nvPr>
        </p:nvSpPr>
        <p:spPr>
          <a:xfrm>
            <a:off x="457200" y="0"/>
            <a:ext cx="8229600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38911">
              <a:defRPr sz="5856"/>
            </a:lvl1pPr>
          </a:lstStyle>
          <a:p>
            <a:pPr/>
            <a:r>
              <a:t>Contrast with Adam Smith</a:t>
            </a:r>
          </a:p>
        </p:txBody>
      </p:sp>
      <p:sp>
        <p:nvSpPr>
          <p:cNvPr id="74" name="Adam Smith:…"/>
          <p:cNvSpPr txBox="1"/>
          <p:nvPr>
            <p:ph type="body" idx="4294967295"/>
          </p:nvPr>
        </p:nvSpPr>
        <p:spPr>
          <a:xfrm>
            <a:off x="457200" y="1417637"/>
            <a:ext cx="8229600" cy="5080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spcBef>
                <a:spcPts val="1200"/>
              </a:spcBef>
              <a:buSzTx/>
              <a:buFontTx/>
              <a:buNone/>
              <a:defRPr b="1" sz="3600">
                <a:latin typeface="+mj-lt"/>
                <a:ea typeface="+mj-ea"/>
                <a:cs typeface="+mj-cs"/>
                <a:sym typeface="Helvetica"/>
              </a:defRPr>
            </a:pPr>
            <a:r>
              <a:t>Adam Smith:</a:t>
            </a:r>
          </a:p>
          <a:p>
            <a:pPr marL="342899" indent="-342899">
              <a:spcBef>
                <a:spcPts val="1200"/>
              </a:spcBef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Property, contract, “easy taxes”, &amp; the division of labor get us as close to utopia as is humanly attainable…</a:t>
            </a:r>
          </a:p>
          <a:p>
            <a:pPr lvl="1" marL="800099" indent="-342899">
              <a:spcBef>
                <a:spcPts val="1200"/>
              </a:spcBef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“a general plenty diffuses itself through all the different ranks of the society. Observe the accommodation of the most common artificer or day-labourer in a civilised and thriving country, and you will perceive that the number of people of whose industry a part... has been employed in procuring him this accommodation, exceeds all computation…"</a:t>
            </a:r>
          </a:p>
          <a:p>
            <a:pPr marL="342899" indent="-342899">
              <a:spcBef>
                <a:spcPts val="1200"/>
              </a:spcBef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But many requirements in addition…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ontrast with Adam Smith II"/>
          <p:cNvSpPr txBox="1"/>
          <p:nvPr>
            <p:ph type="title" idx="4294967295"/>
          </p:nvPr>
        </p:nvSpPr>
        <p:spPr>
          <a:xfrm>
            <a:off x="457200" y="0"/>
            <a:ext cx="8229600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02336">
              <a:defRPr sz="5368"/>
            </a:lvl1pPr>
          </a:lstStyle>
          <a:p>
            <a:pPr/>
            <a:r>
              <a:t> Contrast with Adam Smith II</a:t>
            </a:r>
          </a:p>
        </p:txBody>
      </p:sp>
      <p:sp>
        <p:nvSpPr>
          <p:cNvPr id="77" name="But many requirements in addition:…"/>
          <p:cNvSpPr txBox="1"/>
          <p:nvPr>
            <p:ph type="body" idx="4294967295"/>
          </p:nvPr>
        </p:nvSpPr>
        <p:spPr>
          <a:xfrm>
            <a:off x="457200" y="1417637"/>
            <a:ext cx="8229600" cy="5080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448055">
              <a:spcBef>
                <a:spcPts val="1100"/>
              </a:spcBef>
              <a:buSzTx/>
              <a:buFontTx/>
              <a:buNone/>
              <a:defRPr b="1" sz="3528">
                <a:latin typeface="+mj-lt"/>
                <a:ea typeface="+mj-ea"/>
                <a:cs typeface="+mj-cs"/>
                <a:sym typeface="Helvetica"/>
              </a:defRPr>
            </a:pPr>
            <a:r>
              <a:t>But many requirements in addition: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Freedom—no slavery, no serfdom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Overcoming the “love to domineer”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State capacity—trade away your retainers for conveniences and luxuries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Government providing national defense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Government providing infrastructure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Government providing public education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Enforcing the government’s property-rights order against roving bandits, local notables, and the government’s own functionaries is no joke…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ontrast with Adam Smith III"/>
          <p:cNvSpPr txBox="1"/>
          <p:nvPr>
            <p:ph type="title" idx="4294967295"/>
          </p:nvPr>
        </p:nvSpPr>
        <p:spPr>
          <a:xfrm>
            <a:off x="457200" y="0"/>
            <a:ext cx="8229600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93192">
              <a:defRPr sz="5246"/>
            </a:lvl1pPr>
          </a:lstStyle>
          <a:p>
            <a:pPr/>
            <a:r>
              <a:t> Contrast with Adam Smith III</a:t>
            </a:r>
          </a:p>
        </p:txBody>
      </p:sp>
      <p:sp>
        <p:nvSpPr>
          <p:cNvPr id="80" name="Holes in the argument:…"/>
          <p:cNvSpPr txBox="1"/>
          <p:nvPr>
            <p:ph type="body" idx="4294967295"/>
          </p:nvPr>
        </p:nvSpPr>
        <p:spPr>
          <a:xfrm>
            <a:off x="457200" y="1417637"/>
            <a:ext cx="8229600" cy="5080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388620">
              <a:spcBef>
                <a:spcPts val="1000"/>
              </a:spcBef>
              <a:buSzTx/>
              <a:buFontTx/>
              <a:buNone/>
              <a:defRPr b="1" sz="3060">
                <a:latin typeface="+mj-lt"/>
                <a:ea typeface="+mj-ea"/>
                <a:cs typeface="+mj-cs"/>
                <a:sym typeface="Helvetica"/>
              </a:defRPr>
            </a:pPr>
            <a:r>
              <a:t>Holes in the argument:</a:t>
            </a:r>
          </a:p>
          <a:p>
            <a:pPr marL="291464" indent="-291464" defTabSz="388620">
              <a:spcBef>
                <a:spcPts val="1000"/>
              </a:spcBef>
              <a:defRPr sz="204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It’s the “system of natural liberty”, but it doesn’t develop </a:t>
            </a:r>
            <a:r>
              <a:rPr i="1"/>
              <a:t>naturally</a:t>
            </a:r>
            <a:r>
              <a:t> save in western Europe (and perhaps in China, or rather in Smith’s image of China…</a:t>
            </a:r>
          </a:p>
          <a:p>
            <a:pPr marL="291464" indent="-291464" defTabSz="388620">
              <a:spcBef>
                <a:spcPts val="1000"/>
              </a:spcBef>
              <a:defRPr sz="204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Hunter, shepherd, agrarian, commercial societies—the move to the last requires a long period of political-social development</a:t>
            </a:r>
          </a:p>
          <a:p>
            <a:pPr marL="291464" indent="-291464" defTabSz="388620">
              <a:spcBef>
                <a:spcPts val="1000"/>
              </a:spcBef>
              <a:defRPr sz="204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division of labor is determined by the extent of the market; but Smith’s example is of a command-and-control division of labor: a pin factory</a:t>
            </a:r>
          </a:p>
          <a:p>
            <a:pPr marL="291464" indent="-291464" defTabSz="388620">
              <a:spcBef>
                <a:spcPts val="1000"/>
              </a:spcBef>
              <a:defRPr sz="204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Smith has no clue as to what is coming with non-human power—although he does see something like the assembly line</a:t>
            </a:r>
          </a:p>
          <a:p>
            <a:pPr marL="291464" indent="-291464" defTabSz="388620">
              <a:spcBef>
                <a:spcPts val="1000"/>
              </a:spcBef>
              <a:defRPr sz="204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Malthusian demon lurks in the back of Smith’s argument (even an 0.44%/yr Industrial Revolution ideas-stock growth rate soaked up by population growth of 0.88%/yr: you don’t get to the demographic transition).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ading Marx and Engels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15468">
              <a:defRPr sz="5451"/>
            </a:lvl1pPr>
          </a:lstStyle>
          <a:p>
            <a:pPr/>
            <a:r>
              <a:t>Reading Marx and Engels</a:t>
            </a:r>
          </a:p>
        </p:txBody>
      </p:sp>
      <p:sp>
        <p:nvSpPr>
          <p:cNvPr id="83" name="The market economy cannot produce an acceptable distribution of wealth:…"/>
          <p:cNvSpPr txBox="1"/>
          <p:nvPr>
            <p:ph type="body" sz="half" idx="4294967295"/>
          </p:nvPr>
        </p:nvSpPr>
        <p:spPr>
          <a:xfrm>
            <a:off x="277663" y="1269999"/>
            <a:ext cx="4069969" cy="52054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256031">
              <a:spcBef>
                <a:spcPts val="600"/>
              </a:spcBef>
              <a:buSzTx/>
              <a:buFontTx/>
              <a:buNone/>
              <a:defRPr b="1" sz="2016">
                <a:latin typeface="+mj-lt"/>
                <a:ea typeface="+mj-ea"/>
                <a:cs typeface="+mj-cs"/>
                <a:sym typeface="Helvetica"/>
              </a:defRPr>
            </a:pPr>
            <a:r>
              <a:t>The market economy cannot produce an acceptable distribution of wealth:</a:t>
            </a:r>
          </a:p>
          <a:p>
            <a:pPr marL="0" indent="0" defTabSz="256031">
              <a:spcBef>
                <a:spcPts val="600"/>
              </a:spcBef>
              <a:buSzTx/>
              <a:buFontTx/>
              <a:buNone/>
              <a:defRPr b="1" sz="1344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Why not? Marx disappears into the swamp of the labor theory of value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Marx confuses the physical capital-output ratio with the value capital-output ratio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Marx assumes a floor to the rate of profit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So accumulating capital pushes wages down to subsistence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Then with further accumulation wages need to fall further, but can’t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So profit expectations are disappointed—a capital strike follows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So financial crisis, depression, destruction of capital, &amp;c.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&amp; then the process starts over again at a higher intensity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&amp; eventually the Revolutionary Moment comes…</a:t>
            </a:r>
          </a:p>
        </p:txBody>
      </p:sp>
      <p:pic>
        <p:nvPicPr>
          <p:cNvPr id="8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47631" y="1269999"/>
            <a:ext cx="4502533" cy="52054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ading Marx and Engels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15468">
              <a:defRPr sz="5451"/>
            </a:lvl1pPr>
          </a:lstStyle>
          <a:p>
            <a:pPr/>
            <a:r>
              <a:t>Reading Marx and Engels</a:t>
            </a:r>
          </a:p>
        </p:txBody>
      </p:sp>
      <p:sp>
        <p:nvSpPr>
          <p:cNvPr id="87" name="Then with further accumulation wages need to fall further, but can’t:…"/>
          <p:cNvSpPr txBox="1"/>
          <p:nvPr>
            <p:ph type="body" sz="half" idx="4294967295"/>
          </p:nvPr>
        </p:nvSpPr>
        <p:spPr>
          <a:xfrm>
            <a:off x="277663" y="1270000"/>
            <a:ext cx="4069969" cy="5205497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402336">
              <a:spcBef>
                <a:spcPts val="1000"/>
              </a:spcBef>
              <a:buSzTx/>
              <a:buFontTx/>
              <a:buNone/>
              <a:defRPr b="1" sz="3168">
                <a:latin typeface="+mj-lt"/>
                <a:ea typeface="+mj-ea"/>
                <a:cs typeface="+mj-cs"/>
                <a:sym typeface="Helvetica"/>
              </a:defRPr>
            </a:pPr>
            <a:r>
              <a:t>Then with further accumulation wages need to fall further, but can’t:</a:t>
            </a:r>
          </a:p>
          <a:p>
            <a:pPr marL="0" indent="0" defTabSz="402336">
              <a:spcBef>
                <a:spcPts val="1000"/>
              </a:spcBef>
              <a:buSzTx/>
              <a:buFontTx/>
              <a:buNone/>
              <a:defRPr b="1" sz="3168"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229402" indent="-229402" defTabSz="402336">
              <a:spcBef>
                <a:spcPts val="1000"/>
              </a:spcBef>
              <a:buFontTx/>
              <a:defRPr sz="211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So profit expectations are disappointed—a capital strike follows</a:t>
            </a:r>
          </a:p>
          <a:p>
            <a:pPr marL="229402" indent="-229402" defTabSz="402336">
              <a:spcBef>
                <a:spcPts val="1000"/>
              </a:spcBef>
              <a:buFontTx/>
              <a:defRPr sz="211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So financial crisis, depression, destruction of capital, &amp;c.</a:t>
            </a:r>
          </a:p>
          <a:p>
            <a:pPr marL="229402" indent="-229402" defTabSz="402336">
              <a:spcBef>
                <a:spcPts val="1000"/>
              </a:spcBef>
              <a:buFontTx/>
              <a:defRPr sz="211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&amp; then the process starts over again at a higher intensity</a:t>
            </a:r>
          </a:p>
        </p:txBody>
      </p:sp>
      <p:pic>
        <p:nvPicPr>
          <p:cNvPr id="8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47631" y="1270000"/>
            <a:ext cx="4502533" cy="5205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Full Communism!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43484">
              <a:defRPr sz="7663"/>
            </a:lvl1pPr>
          </a:lstStyle>
          <a:p>
            <a:pPr/>
            <a:r>
              <a:t>Full Communism!</a:t>
            </a:r>
          </a:p>
        </p:txBody>
      </p:sp>
      <p:sp>
        <p:nvSpPr>
          <p:cNvPr id="91" name="&amp; eventually the Revolutionary Moment comes…:…"/>
          <p:cNvSpPr txBox="1"/>
          <p:nvPr>
            <p:ph type="body" sz="half" idx="4294967295"/>
          </p:nvPr>
        </p:nvSpPr>
        <p:spPr>
          <a:xfrm>
            <a:off x="277663" y="1269999"/>
            <a:ext cx="4222574" cy="538713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spcBef>
                <a:spcPts val="1200"/>
              </a:spcBef>
              <a:buSzTx/>
              <a:buFontTx/>
              <a:buNone/>
              <a:defRPr b="1" sz="3600">
                <a:latin typeface="+mj-lt"/>
                <a:ea typeface="+mj-ea"/>
                <a:cs typeface="+mj-cs"/>
                <a:sym typeface="Helvetica"/>
              </a:defRPr>
            </a:pPr>
            <a:r>
              <a:t>&amp; eventually the Revolutionary Moment comes…:</a:t>
            </a:r>
          </a:p>
          <a:p>
            <a:pPr marL="0" indent="0">
              <a:spcBef>
                <a:spcPts val="1200"/>
              </a:spcBef>
              <a:buSzTx/>
              <a:buFontTx/>
              <a:buNone/>
              <a:defRPr b="1" sz="24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260684" indent="-260684">
              <a:spcBef>
                <a:spcPts val="1200"/>
              </a:spcBef>
              <a:buFontTx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FULL COMMUNISM!</a:t>
            </a:r>
          </a:p>
          <a:p>
            <a:pPr marL="260684" indent="-260684">
              <a:spcBef>
                <a:spcPts val="1200"/>
              </a:spcBef>
              <a:buFontTx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 free and democratic society of associated producers</a:t>
            </a:r>
          </a:p>
          <a:p>
            <a:pPr marL="260684" indent="-260684">
              <a:spcBef>
                <a:spcPts val="1200"/>
              </a:spcBef>
              <a:buFontTx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(Contrast with Germany 1919)</a:t>
            </a:r>
          </a:p>
        </p:txBody>
      </p:sp>
      <p:pic>
        <p:nvPicPr>
          <p:cNvPr id="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0236" y="1385061"/>
            <a:ext cx="4349928" cy="3703825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00236" y="5088885"/>
            <a:ext cx="4349928" cy="15682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8F8F8F"/>
      </a:accent3>
      <a:accent4>
        <a:srgbClr val="707070"/>
      </a:accent4>
      <a:accent5>
        <a:srgbClr val="B2C0D9"/>
      </a:accent5>
      <a:accent6>
        <a:srgbClr val="AE48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8F8F8F"/>
      </a:accent3>
      <a:accent4>
        <a:srgbClr val="707070"/>
      </a:accent4>
      <a:accent5>
        <a:srgbClr val="B2C0D9"/>
      </a:accent5>
      <a:accent6>
        <a:srgbClr val="AE48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